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3"/>
  </p:notesMasterIdLst>
  <p:sldIdLst>
    <p:sldId id="256" r:id="rId2"/>
    <p:sldId id="261" r:id="rId3"/>
    <p:sldId id="260" r:id="rId4"/>
    <p:sldId id="259" r:id="rId5"/>
    <p:sldId id="262" r:id="rId6"/>
    <p:sldId id="263" r:id="rId7"/>
    <p:sldId id="258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4" autoAdjust="0"/>
    <p:restoredTop sz="64825" autoAdjust="0"/>
  </p:normalViewPr>
  <p:slideViewPr>
    <p:cSldViewPr>
      <p:cViewPr varScale="1">
        <p:scale>
          <a:sx n="58" d="100"/>
          <a:sy n="58" d="100"/>
        </p:scale>
        <p:origin x="-187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43C226-DC9A-441E-9933-03BAABA50206}" type="datetimeFigureOut">
              <a:rPr lang="ru-RU" smtClean="0"/>
              <a:pPr/>
              <a:t>27.12.2016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FDC575-4A30-4EBA-ABFD-906E69F08B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92977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Авиация играет особую роль в нашей стране с ее огромной территорией, но Современность ставит авиацию в трудные условия., перевозки слишком дороги для значительной части населения и предприятий. Изменения авиационной промышленности открывает для российской авиации хорошие перспективы в обозримом будущем, однако сегодня создает для авиапредприятий определенные трудности. Все это является причиной кризисного периода в сфере гражданской авиации.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FDC575-4A30-4EBA-ABFD-906E69F08BB4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171682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Гражданская авиация стала в России транспортом, которым в основном пользуются наиболее обеспеченные граждане из-за высокой стоимости билетов по сравнению с уровнем доходов основной массы населения. В России, где более 60% территории недоступно другим видам транспорта, кроме воздушного, стремительно сократилась сеть аэродромов, обслуживающих местные воздушные линии. В результате 12 миллионов человек не имеют круглогодичного доступа к основным наземным коммуникациям - железным и автомобильным дорогам. </a:t>
            </a:r>
          </a:p>
          <a:p>
            <a:r>
              <a:rPr lang="ru-RU" dirty="0" smtClean="0"/>
              <a:t>Таким образом, стремительное разрушение системы гражданской авиации во времена перестройки и распада Советского союза, основательно повлияло на современное положение страны. </a:t>
            </a:r>
            <a:r>
              <a:rPr lang="ru-RU" smtClean="0"/>
              <a:t>Но, несмотря на это, правительство поддерживает авиацию, создает условия для развития и старается обеспечить наилучшее будущее для авиапромышленности и страны в целом.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FDC575-4A30-4EBA-ABFD-906E69F08BB4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196197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Но таким состоянием отрасль характеризовалась не всегда – познавательно увидеть, почему авиация нашей страны пришла к подобным результатам. Поэтому, целью данной работы является изучение авиационной промышленности в годы СССР и определение существующих проблем и перспектив авиапрома. Для достижения этой цели необходимо выполнить следующие задачи: </a:t>
            </a:r>
          </a:p>
          <a:p>
            <a:r>
              <a:rPr lang="ru-RU" dirty="0" smtClean="0"/>
              <a:t>•рассмотреть предпосылки советского авиапрома, </a:t>
            </a:r>
          </a:p>
          <a:p>
            <a:r>
              <a:rPr lang="ru-RU" dirty="0" smtClean="0"/>
              <a:t>•этапы развития в период СССР, </a:t>
            </a:r>
          </a:p>
          <a:p>
            <a:r>
              <a:rPr lang="ru-RU" dirty="0" smtClean="0"/>
              <a:t>•проблемы и перспективы развития авиапромышленности в настоящее время.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FDC575-4A30-4EBA-ABFD-906E69F08BB4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682829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Зарождение авиации в России относится к 1908-1909 гг., когда появились первые самолетостроительные предприятия на базе автомобильных и вагонных производств, т.к. в летательных аппаратах использовались те же механизмы. Одной из главных проблем времени была нехватка квалифицированных специалистов, Начиная с 1908г. были созданы различные клубы, кружки, общества с целью пропагандировать авиацию, обучать полетам. в 1923 году открылась первая внутренняя авиалиния 420 км, и из Москвы в Нижний Новгород . Создание воздушного флота стало всенародным делом. Все это стало первым шагом к созданию гражданской авиации и периодом зарождения воздушного транспорта в России.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FDC575-4A30-4EBA-ABFD-906E69F08BB4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859974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Первым этапом развития авиапрома стало послереволюционное время и последовавшие за ней Гражданская война, это не способствовало развитию промышленности .Многие талантливые специалисты эмигрировали за границу, некоторые были расстреляны. правительство было вынуждено начинать самолётостроение с нуля. С 1922г. под руководством Н. Н. Поликарпова и А. Н. Туполева, появились оригинальные самолеты, в некоторых случаях превосходившие зарубежные. В начале 30-х годов ХХ столетия в самолетостроении происходит стремительный скачок. в эти годы конструкторы создали истребитель И-16 и бомбардировщик СБ,. Все это позволило советским летчикам совершить сложные перелеты, а также установить множество международных скоростных и высотных рекордов. Страна социализма становилась авиационной державой.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FDC575-4A30-4EBA-ABFD-906E69F08BB4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857519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Переходу авиапрома ко второму этапу поспособствовала Великая Отечественная война, с началом которой руководство приняло меры по усилению истребительских сил. И в 1940г. на вооружение советских военно-воздушных сил поступают лучшие из опытных образцов — штурмовик Ил-2, истребители «МиГ», ЛаГГ-1, И-26 (Як-1), бомбардировщики Ар-2, Ер-2, Пе-2. Темпы выпуска новых машин увеличивались с каждым днем. К серийному производству готовились улучшенные модели представленного ряда, и благодаря этому заводы выпускали около 40 тыс. самолетов в год. За годы Великой Отечественной войны страна понесла большие убытки, в первую очередь возникла острая необходимость восстанавливать народное хозяйство, в том числе и гражданскую авиацию. За годы четвертой пятилетки (1946-1950гг.) увеличилась частоты движения по линиям Восточной магистрали, больших успехов добилась авиация спецприменения. Воздушный флот начал использоваться в географии, геологии, а также многочисленных экспедициях. Пятая пятилетка (1951-1955гг.) обеспечила пополнение самолетного парка новыми машинами (Ил-14 </a:t>
            </a:r>
            <a:r>
              <a:rPr lang="ru-RU" dirty="0" err="1" smtClean="0"/>
              <a:t>С.В.Ильюшина</a:t>
            </a:r>
            <a:r>
              <a:rPr lang="ru-RU" dirty="0" smtClean="0"/>
              <a:t>), модернизацию имеющихся конструкций самолетов. в 1956 г. начались первые эксплуатация Ту-104 Через два года, создается Ту-134, имеющий скорость полета 900 км/ч. Целью авиации стали реактивные самолеты, которые должны были перевооружить авиапарк страны, это и стало началом третьего этапа: коренного перевооружения гражданской авиации Советского Союза на новую технику.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FDC575-4A30-4EBA-ABFD-906E69F08BB4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287530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Серийные сверхзвуковые истребители, вооруженные ракетами класса «воздух-воздух», тяжёлые скоростные бомбардировщики с ракетами класса «воздух-земля», многоместные пассажирские лайнеры и транспортные машины большой грузоподъемности показывали то, что советская авиация стала реактивной, сверхзвуковой, ракетоносной. Это была демонстрация результатов осуществления курса партии на ускорение технического прогресса. конструкторские коллективы смогли в эти годы создать самолёты вертикального взлета и посадки, с дополнительными двигателями, обеспечивающими сокращение разбега при взлете, самый мощный в мире — транспортный Ан-22, который мог брать в свой огромный фюзеляж крупногабаритные грузы и технику весом до 80 тонн. В это время Гражданский флот пополнился вторым поколением скоростных комфортабельных пассажирских самолётов — межконтинентальный Ил-62, среднемагистральный Ту-154, сочетающий в себе качества Ту-104, Ил-18 и Ан-10, 46—75-местный турбовинтовой Ан-24, турбореактивные Ту-124 и Ту-134. В канун нового, 1969 года, сверхзвуковой пассажирский лайнер Ту-144 совершил свой первый полет. Это открывает принципиально новый этап в истории воздушного транспорта — этап сверхзвуковых скоростей.</a:t>
            </a:r>
          </a:p>
          <a:p>
            <a:r>
              <a:rPr lang="ru-RU" dirty="0" smtClean="0"/>
              <a:t>С «углублением перестройки» в 1988 году работа Аэрофлота усложнилась еще больше, его позиции на мировом рынке ВТ оказались очень скромными. Чтобы изменить свое положение, он, совместно с иностранными партнерами: «</a:t>
            </a:r>
            <a:r>
              <a:rPr lang="ru-RU" dirty="0" err="1" smtClean="0"/>
              <a:t>Аэротур</a:t>
            </a:r>
            <a:r>
              <a:rPr lang="ru-RU" dirty="0" smtClean="0"/>
              <a:t>», «</a:t>
            </a:r>
            <a:r>
              <a:rPr lang="ru-RU" dirty="0" err="1" smtClean="0"/>
              <a:t>Аэросервис</a:t>
            </a:r>
            <a:r>
              <a:rPr lang="ru-RU" dirty="0" smtClean="0"/>
              <a:t>», «</a:t>
            </a:r>
            <a:r>
              <a:rPr lang="ru-RU" dirty="0" err="1" smtClean="0"/>
              <a:t>Шеростель</a:t>
            </a:r>
            <a:r>
              <a:rPr lang="ru-RU" dirty="0" smtClean="0"/>
              <a:t>», «</a:t>
            </a:r>
            <a:r>
              <a:rPr lang="ru-RU" dirty="0" err="1" smtClean="0"/>
              <a:t>Аэромар</a:t>
            </a:r>
            <a:r>
              <a:rPr lang="ru-RU" dirty="0" smtClean="0"/>
              <a:t>», «</a:t>
            </a:r>
            <a:r>
              <a:rPr lang="ru-RU" dirty="0" err="1" smtClean="0"/>
              <a:t>Аэрокомплекс</a:t>
            </a:r>
            <a:r>
              <a:rPr lang="ru-RU" dirty="0" smtClean="0"/>
              <a:t>» и др., вступает в Международную ассоциацию воздушного транспорта – ИАТА. К концу 1990 года вложения в воздушный транспорт резко сократились. Большинство самолетов и запчастей покупалось за границей.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FDC575-4A30-4EBA-ABFD-906E69F08BB4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572442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После провозглашения Россией суверенитета 20 августа 1991 года, Аэрофлот как общесоюзная отрасль отечественной гражданской авиации распался на части. Авиация стала формироваться в бывших республиках СССР. Снижению объемов пассажиро- и грузоперевозок после 1990 года следовал общий экономический кризис и падение платежеспособности и спроса населения, на услуги авиационного транспорта. Меры по обеспечению безопасности полетов не помогли выровнять сложившуюся ситуацию. К концу 1996 года, несмотря на все ранее отмеченные трудности, гражданская авиация РФ в составе своего самолетного парка уже имела несколько новых отечественных ВС, в том числе четыре Ту-204, восемь Ил-96-300 и один Ил-114. В 1999 году в очередной раз произошли изменения в гражданской авиации РФ. Начало Двухтысячных стабилизирует положение авиапромышленности в стране, к настоящему времени происходит значительное наращивание производства.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FDC575-4A30-4EBA-ABFD-906E69F08BB4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581939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Ведутся активные работы по возрождению производства Ил-114 и Ил-96. Эти разработки позволят России отказаться от массовой закупки импортных самолетов. </a:t>
            </a:r>
          </a:p>
          <a:p>
            <a:r>
              <a:rPr lang="ru-RU" dirty="0" smtClean="0"/>
              <a:t>Одними из самых распространенных самолетов, производимых в стране являются: </a:t>
            </a:r>
          </a:p>
          <a:p>
            <a:r>
              <a:rPr lang="ru-RU" dirty="0" smtClean="0"/>
              <a:t>•	Ан-148 - разработан конструкторским бюро имени Антонова (Украина) в начале 2000-х годов, предназначен для полётов протяжённостью до 4000 км. Дальнейшим развитием модели является самолёт Ан-158 (раннее обозначение — Ан-148-200) с повышенной вместимостью.</a:t>
            </a:r>
          </a:p>
          <a:p>
            <a:r>
              <a:rPr lang="ru-RU" dirty="0" smtClean="0"/>
              <a:t>•МС 21 - Российский проект пассажирского самолёта, запуск которого планируется на 2017 год. Разработчики Иркутского завода утверждают, что лайнер по техническим характеристикам превзойдёт продукцию конкурентов </a:t>
            </a:r>
            <a:r>
              <a:rPr lang="ru-RU" dirty="0" err="1" smtClean="0"/>
              <a:t>Boeing</a:t>
            </a:r>
            <a:r>
              <a:rPr lang="ru-RU" dirty="0" smtClean="0"/>
              <a:t> и </a:t>
            </a:r>
            <a:r>
              <a:rPr lang="ru-RU" dirty="0" err="1" smtClean="0"/>
              <a:t>Airbus</a:t>
            </a:r>
            <a:r>
              <a:rPr lang="ru-RU" dirty="0" smtClean="0"/>
              <a:t>.</a:t>
            </a:r>
          </a:p>
          <a:p>
            <a:r>
              <a:rPr lang="ru-RU" dirty="0" smtClean="0"/>
              <a:t>•</a:t>
            </a:r>
            <a:r>
              <a:rPr lang="ru-RU" dirty="0" err="1" smtClean="0"/>
              <a:t>Sukhoi</a:t>
            </a:r>
            <a:r>
              <a:rPr lang="ru-RU" dirty="0" smtClean="0"/>
              <a:t> </a:t>
            </a:r>
            <a:r>
              <a:rPr lang="ru-RU" dirty="0" err="1" smtClean="0"/>
              <a:t>Superjet</a:t>
            </a:r>
            <a:r>
              <a:rPr lang="ru-RU" dirty="0" smtClean="0"/>
              <a:t> 100  -  разработан компанией «Гражданские самолёты Сухого» при участии ряда иностранных компаний, в их числе корпорация «Боинг». Производится в Комсомольске-на-Амуре заводом «</a:t>
            </a:r>
            <a:r>
              <a:rPr lang="ru-RU" dirty="0" err="1" smtClean="0"/>
              <a:t>КнААЗ</a:t>
            </a:r>
            <a:r>
              <a:rPr lang="ru-RU" dirty="0" smtClean="0"/>
              <a:t>».</a:t>
            </a:r>
          </a:p>
          <a:p>
            <a:r>
              <a:rPr lang="ru-RU" dirty="0" smtClean="0"/>
              <a:t>•Ту-204 - разработан конструкторским бюро имени Туполева для замены самолётов Ту-154. Из-за отсутствия массового производства не пользуется большим спросом у коммерческих авиаперевозчиков.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FDC575-4A30-4EBA-ABFD-906E69F08BB4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412904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Для того, чтобы вырваться вперед, и вновь стать авиационной державой, возникла необходимость новых идей, поэтому </a:t>
            </a:r>
            <a:r>
              <a:rPr lang="ru-RU" dirty="0" err="1" smtClean="0"/>
              <a:t>Росавиаконсорциум</a:t>
            </a:r>
            <a:r>
              <a:rPr lang="ru-RU" dirty="0" smtClean="0"/>
              <a:t> объединил не просто специалистов, но ещё и энтузиастов. Сегодня это две самостоятельные команды, у каждой свой проект: ИС-3(интегральный самолет) «Стерх» С. Исакова и «Фрегат Экоджет» под руководством А. Климова. В основе каждого широкий овальный, немного сплюснутый сверху и снизу фюзеляж, переходящий в интегрированное с ним крыло. Это и есть главное отечественное новшество — согласно законам физики, на высоте от перепада давлений самолёт разорвёт, но вопрос прочности решён, что подтверждают исследования и эксперименты в ЦАГИ и зарубежных лабораториях. Выигрыш — уменьшено лобовое сопротивление воздуха, сокращена омываемая поверхность самолёта почти вдвое. «Стерх» дальнемагистральный, «Фрегат Экоджет» под средние дистанции. Экономия топлива на пассажиро-километр от 18 до 30%. По сравнению с началом 2000х тысячных, объем государственной поддержки авиастроения в 2016 году увеличился более чем в 20 раз.  Планы государственного финансирования развития отрасли, достигнут своего максимума в 2017 году. Данное финансирование предусмотрено принятой в конце 2012 года Государственной программой «Развитие авиационной промышленности». Постепенное снижение объемов государственного финансирования отрасли, начиная с 2018 года, которое предусматривает Госпрограмма, говорит об уверенности завершения к этому времени, начатые масштабные проекты разработки на рынок новых воздушных судов и другой авиационной продукции, а также процессов технологического перевооружения отрасли. В результате реализации Госпрограммы в отрасли произойдут не только количественные, но и качественные изменения: в 3,5 раза увеличится выручка предприятий отрасли, в 9 раз вырастет производительность труда, изменится структура производства и увеличится доля российских компаний на мировом рынке.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FDC575-4A30-4EBA-ABFD-906E69F08BB4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46848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04016A6-4D70-4FCA-BAAF-AE2FAC0142AB}" type="datetimeFigureOut">
              <a:rPr lang="ru-RU" smtClean="0"/>
              <a:pPr/>
              <a:t>27.12.2016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E361F04-089C-49CE-891B-9426883E8C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016A6-4D70-4FCA-BAAF-AE2FAC0142AB}" type="datetimeFigureOut">
              <a:rPr lang="ru-RU" smtClean="0"/>
              <a:pPr/>
              <a:t>27.12.2016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61F04-089C-49CE-891B-9426883E8C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016A6-4D70-4FCA-BAAF-AE2FAC0142AB}" type="datetimeFigureOut">
              <a:rPr lang="ru-RU" smtClean="0"/>
              <a:pPr/>
              <a:t>27.12.2016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61F04-089C-49CE-891B-9426883E8C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04016A6-4D70-4FCA-BAAF-AE2FAC0142AB}" type="datetimeFigureOut">
              <a:rPr lang="ru-RU" smtClean="0"/>
              <a:pPr/>
              <a:t>27.12.2016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E361F04-089C-49CE-891B-9426883E8C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04016A6-4D70-4FCA-BAAF-AE2FAC0142AB}" type="datetimeFigureOut">
              <a:rPr lang="ru-RU" smtClean="0"/>
              <a:pPr/>
              <a:t>27.12.2016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E361F04-089C-49CE-891B-9426883E8C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016A6-4D70-4FCA-BAAF-AE2FAC0142AB}" type="datetimeFigureOut">
              <a:rPr lang="ru-RU" smtClean="0"/>
              <a:pPr/>
              <a:t>27.12.2016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61F04-089C-49CE-891B-9426883E8C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016A6-4D70-4FCA-BAAF-AE2FAC0142AB}" type="datetimeFigureOut">
              <a:rPr lang="ru-RU" smtClean="0"/>
              <a:pPr/>
              <a:t>27.12.2016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61F04-089C-49CE-891B-9426883E8C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04016A6-4D70-4FCA-BAAF-AE2FAC0142AB}" type="datetimeFigureOut">
              <a:rPr lang="ru-RU" smtClean="0"/>
              <a:pPr/>
              <a:t>27.12.2016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E361F04-089C-49CE-891B-9426883E8C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016A6-4D70-4FCA-BAAF-AE2FAC0142AB}" type="datetimeFigureOut">
              <a:rPr lang="ru-RU" smtClean="0"/>
              <a:pPr/>
              <a:t>27.12.2016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61F04-089C-49CE-891B-9426883E8C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04016A6-4D70-4FCA-BAAF-AE2FAC0142AB}" type="datetimeFigureOut">
              <a:rPr lang="ru-RU" smtClean="0"/>
              <a:pPr/>
              <a:t>27.12.2016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E361F04-089C-49CE-891B-9426883E8C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04016A6-4D70-4FCA-BAAF-AE2FAC0142AB}" type="datetimeFigureOut">
              <a:rPr lang="ru-RU" smtClean="0"/>
              <a:pPr/>
              <a:t>27.12.2016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E361F04-089C-49CE-891B-9426883E8C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04016A6-4D70-4FCA-BAAF-AE2FAC0142AB}" type="datetimeFigureOut">
              <a:rPr lang="ru-RU" smtClean="0"/>
              <a:pPr/>
              <a:t>27.12.2016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E361F04-089C-49CE-891B-9426883E8C3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slow">
    <p:randomBar dir="vert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07704" y="332656"/>
            <a:ext cx="6172200" cy="117428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>«История развития </a:t>
            </a:r>
            <a:r>
              <a:rPr lang="ru-RU" sz="3200" dirty="0" smtClean="0"/>
              <a:t>отечественной авиапромышленности»</a:t>
            </a:r>
            <a:endParaRPr lang="ru-RU" sz="32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07704" y="1769447"/>
            <a:ext cx="7054259" cy="482511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7504" y="5671231"/>
            <a:ext cx="1944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Выполнил: </a:t>
            </a:r>
            <a:r>
              <a:rPr lang="ru-RU" dirty="0" err="1" smtClean="0"/>
              <a:t>Карпелева</a:t>
            </a:r>
            <a:r>
              <a:rPr lang="ru-RU" dirty="0" smtClean="0"/>
              <a:t> А.Ф.</a:t>
            </a:r>
          </a:p>
          <a:p>
            <a:r>
              <a:rPr lang="ru-RU" dirty="0" smtClean="0"/>
              <a:t>514 гр.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5663301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260648"/>
            <a:ext cx="8496944" cy="3888432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Таким образом, стремительное разрушение системы гражданской авиации во времена перестройки и распада Советского союза, основательно повлияло на современное положение авиапромышленности. Несмотря на это, правительство поддерживает авиацию, создает условия для развития и старается обеспечить наилучшее будущее для авиапрома и страны в целом.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415" r="-152" b="15219"/>
          <a:stretch/>
        </p:blipFill>
        <p:spPr>
          <a:xfrm>
            <a:off x="323528" y="3212976"/>
            <a:ext cx="8212458" cy="3284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0706013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404664"/>
            <a:ext cx="5050904" cy="634082"/>
          </a:xfrm>
        </p:spPr>
        <p:txBody>
          <a:bodyPr>
            <a:normAutofit/>
          </a:bodyPr>
          <a:lstStyle/>
          <a:p>
            <a:r>
              <a:rPr lang="ru-RU" dirty="0"/>
              <a:t>Список </a:t>
            </a:r>
            <a:r>
              <a:rPr lang="ru-RU" dirty="0" smtClean="0"/>
              <a:t>литературы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72302" y="1196752"/>
            <a:ext cx="7467600" cy="4873752"/>
          </a:xfrm>
        </p:spPr>
        <p:txBody>
          <a:bodyPr>
            <a:normAutofit fontScale="92500" lnSpcReduction="10000"/>
          </a:bodyPr>
          <a:lstStyle/>
          <a:p>
            <a:endParaRPr lang="ru-RU" dirty="0"/>
          </a:p>
          <a:p>
            <a:r>
              <a:rPr lang="ru-RU" dirty="0"/>
              <a:t>1.	Симаков, Б.Л. Самолеты страны советов [Текст]: сборник./сост. П.С. Старостин. – Москва: Изд-во ДОСААФ, 1975. -263 с. с ил.</a:t>
            </a:r>
          </a:p>
          <a:p>
            <a:r>
              <a:rPr lang="ru-RU" dirty="0"/>
              <a:t>2.	Шевченко, Т.П. История воздушного транспорта [Текст]: </a:t>
            </a:r>
            <a:r>
              <a:rPr lang="ru-RU" dirty="0" err="1"/>
              <a:t>учеб.пособие</a:t>
            </a:r>
            <a:r>
              <a:rPr lang="ru-RU" dirty="0"/>
              <a:t>/Т.П. Шевченко ; ДВГУПС. Факультет воздушных сообщений. – Хабаровск : Изд-во ДВГУПС, 2009. – 119 с.</a:t>
            </a:r>
          </a:p>
          <a:p>
            <a:r>
              <a:rPr lang="ru-RU" dirty="0"/>
              <a:t>3.	Артемьев, А.А. Гражданская авиация России [Текст]: научное издание/ А.А. Артемьев. – Кемерово: [</a:t>
            </a:r>
            <a:r>
              <a:rPr lang="ru-RU" dirty="0" err="1"/>
              <a:t>б.и</a:t>
            </a:r>
            <a:r>
              <a:rPr lang="ru-RU" dirty="0"/>
              <a:t>.], 2003. – 843 с.</a:t>
            </a:r>
          </a:p>
          <a:p>
            <a:r>
              <a:rPr lang="ru-RU" dirty="0"/>
              <a:t>4.	Сайт Самолеты страны Советов [Электронный ресурс]. </a:t>
            </a:r>
          </a:p>
          <a:p>
            <a:r>
              <a:rPr lang="ru-RU" dirty="0"/>
              <a:t>Режим доступа: http://www.sovplane.ru/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53399147"/>
      </p:ext>
    </p:extLst>
  </p:cSld>
  <p:clrMapOvr>
    <a:masterClrMapping/>
  </p:clrMapOvr>
  <p:transition spd="slow"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86808" cy="706090"/>
          </a:xfrm>
        </p:spPr>
        <p:txBody>
          <a:bodyPr/>
          <a:lstStyle/>
          <a:p>
            <a:r>
              <a:rPr lang="ru-RU" b="1" dirty="0" smtClean="0"/>
              <a:t>Цели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1124744"/>
            <a:ext cx="8291264" cy="1756792"/>
          </a:xfrm>
        </p:spPr>
        <p:txBody>
          <a:bodyPr>
            <a:noAutofit/>
          </a:bodyPr>
          <a:lstStyle/>
          <a:p>
            <a:r>
              <a:rPr lang="ru-RU" sz="2800" dirty="0" smtClean="0"/>
              <a:t>Изучение </a:t>
            </a:r>
            <a:r>
              <a:rPr lang="ru-RU" sz="2800" dirty="0"/>
              <a:t>авиационной промышленности в годы СССР </a:t>
            </a:r>
            <a:endParaRPr lang="ru-RU" sz="2800" dirty="0" smtClean="0"/>
          </a:p>
          <a:p>
            <a:r>
              <a:rPr lang="ru-RU" sz="2800" dirty="0" smtClean="0"/>
              <a:t>Определение </a:t>
            </a:r>
            <a:r>
              <a:rPr lang="ru-RU" sz="2800" dirty="0"/>
              <a:t>существующих проблем и перспектив авиапрома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5536" y="3206747"/>
            <a:ext cx="273630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Задачи:</a:t>
            </a:r>
            <a:endParaRPr lang="ru-RU" sz="3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4149080"/>
            <a:ext cx="813690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ru-RU" sz="2800" dirty="0"/>
              <a:t>Р</a:t>
            </a:r>
            <a:r>
              <a:rPr lang="ru-RU" sz="2800" dirty="0" smtClean="0"/>
              <a:t>ассмотреть </a:t>
            </a:r>
            <a:r>
              <a:rPr lang="ru-RU" sz="2800" dirty="0"/>
              <a:t>предпосылки советского </a:t>
            </a:r>
            <a:r>
              <a:rPr lang="ru-RU" sz="2800" dirty="0" smtClean="0"/>
              <a:t>авиапрома</a:t>
            </a:r>
            <a:endParaRPr lang="ru-RU" sz="2800" dirty="0"/>
          </a:p>
          <a:p>
            <a:pPr marL="285750" indent="-28575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ru-RU" sz="2800" dirty="0" smtClean="0"/>
              <a:t>Этапы </a:t>
            </a:r>
            <a:r>
              <a:rPr lang="ru-RU" sz="2800" dirty="0"/>
              <a:t>развитие в период </a:t>
            </a:r>
            <a:r>
              <a:rPr lang="ru-RU" sz="2800" dirty="0" smtClean="0"/>
              <a:t>СССР</a:t>
            </a:r>
          </a:p>
          <a:p>
            <a:pPr marL="285750" indent="-28575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ru-RU" sz="2800" dirty="0"/>
              <a:t>П</a:t>
            </a:r>
            <a:r>
              <a:rPr lang="ru-RU" sz="2800" dirty="0" smtClean="0"/>
              <a:t>роблемы </a:t>
            </a:r>
            <a:r>
              <a:rPr lang="ru-RU" sz="2800" dirty="0"/>
              <a:t>и перспективы развития авиапромышленности </a:t>
            </a:r>
            <a:r>
              <a:rPr lang="ru-RU" sz="2800" dirty="0" smtClean="0"/>
              <a:t>в современном мире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240854510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0719" y="188640"/>
            <a:ext cx="8759183" cy="1008112"/>
          </a:xfrm>
        </p:spPr>
        <p:txBody>
          <a:bodyPr>
            <a:noAutofit/>
          </a:bodyPr>
          <a:lstStyle/>
          <a:p>
            <a:r>
              <a:rPr lang="ru-RU" sz="3400" dirty="0" smtClean="0"/>
              <a:t>Первый русский самолет </a:t>
            </a:r>
            <a:r>
              <a:rPr lang="ru-RU" sz="3400" dirty="0" err="1" smtClean="0"/>
              <a:t>А.Кудашева</a:t>
            </a:r>
            <a:r>
              <a:rPr lang="ru-RU" sz="3400" dirty="0" smtClean="0"/>
              <a:t> </a:t>
            </a:r>
            <a:endParaRPr lang="ru-RU" sz="3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1556792"/>
            <a:ext cx="8588109" cy="4680520"/>
          </a:xfrm>
        </p:spPr>
      </p:pic>
    </p:spTree>
    <p:extLst>
      <p:ext uri="{BB962C8B-B14F-4D97-AF65-F5344CB8AC3E}">
        <p14:creationId xmlns:p14="http://schemas.microsoft.com/office/powerpoint/2010/main" xmlns="" val="314940483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116632"/>
            <a:ext cx="3240360" cy="72008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И-16(1933г)</a:t>
            </a:r>
            <a:endParaRPr lang="ru-RU" sz="3600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quarter"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" t="23098" r="-1376" b="18991"/>
          <a:stretch/>
        </p:blipFill>
        <p:spPr>
          <a:xfrm>
            <a:off x="165834" y="836712"/>
            <a:ext cx="5976664" cy="2486676"/>
          </a:xfr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811" t="17129" r="1697" b="16606"/>
          <a:stretch/>
        </p:blipFill>
        <p:spPr>
          <a:xfrm>
            <a:off x="2455524" y="3417935"/>
            <a:ext cx="6318981" cy="244827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64088" y="6021289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СБ(1934г)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259050511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3" y="332655"/>
            <a:ext cx="4248473" cy="717079"/>
          </a:xfrm>
        </p:spPr>
        <p:txBody>
          <a:bodyPr>
            <a:noAutofit/>
          </a:bodyPr>
          <a:lstStyle/>
          <a:p>
            <a:r>
              <a:rPr lang="ru-RU" sz="4000" dirty="0" smtClean="0"/>
              <a:t>Ил-2(1939г)</a:t>
            </a:r>
            <a:endParaRPr lang="ru-RU" sz="40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816" t="17964" r="2353" b="18470"/>
          <a:stretch/>
        </p:blipFill>
        <p:spPr>
          <a:xfrm>
            <a:off x="107505" y="1052736"/>
            <a:ext cx="5688632" cy="2439791"/>
          </a:xfrm>
        </p:spPr>
      </p:pic>
      <p:sp>
        <p:nvSpPr>
          <p:cNvPr id="6" name="TextBox 5"/>
          <p:cNvSpPr txBox="1"/>
          <p:nvPr/>
        </p:nvSpPr>
        <p:spPr>
          <a:xfrm>
            <a:off x="4788024" y="5949280"/>
            <a:ext cx="3672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Ту-104(1955г)</a:t>
            </a:r>
            <a:endParaRPr lang="ru-RU" sz="3600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372" t="28723" r="3208" b="16018"/>
          <a:stretch/>
        </p:blipFill>
        <p:spPr>
          <a:xfrm>
            <a:off x="1475656" y="3573014"/>
            <a:ext cx="7165621" cy="2373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922351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188640"/>
            <a:ext cx="2458616" cy="778098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Ан-22</a:t>
            </a:r>
            <a:endParaRPr lang="ru-RU" sz="40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" t="17112" r="-481" b="11837"/>
          <a:stretch/>
        </p:blipFill>
        <p:spPr>
          <a:xfrm>
            <a:off x="395536" y="1124744"/>
            <a:ext cx="8064896" cy="2458622"/>
          </a:xfrm>
        </p:spPr>
      </p:pic>
      <p:sp>
        <p:nvSpPr>
          <p:cNvPr id="5" name="TextBox 4"/>
          <p:cNvSpPr txBox="1"/>
          <p:nvPr/>
        </p:nvSpPr>
        <p:spPr>
          <a:xfrm>
            <a:off x="6084168" y="6165304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Ту-144</a:t>
            </a:r>
            <a:endParaRPr lang="ru-RU" sz="36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0989" b="9393"/>
          <a:stretch/>
        </p:blipFill>
        <p:spPr>
          <a:xfrm>
            <a:off x="356395" y="3717032"/>
            <a:ext cx="8314785" cy="2157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6974473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706090"/>
          </a:xfrm>
        </p:spPr>
        <p:txBody>
          <a:bodyPr/>
          <a:lstStyle/>
          <a:p>
            <a:r>
              <a:rPr lang="ru-RU" dirty="0" smtClean="0"/>
              <a:t>Авиастроительные компании России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3382623569"/>
              </p:ext>
            </p:extLst>
          </p:nvPr>
        </p:nvGraphicFramePr>
        <p:xfrm>
          <a:off x="323528" y="1196752"/>
          <a:ext cx="8280920" cy="5359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534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99557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Самолеты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Производитель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Суперджет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Гражданские самолеты Сухого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Мышелет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МышМашАвиа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Нижегородский авиационный завод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Ту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ОКБ А.Н. Туполева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Як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ОКБ А.С. Яковлева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r>
                        <a:rPr lang="ru-RU" sz="2400" dirty="0" err="1" smtClean="0"/>
                        <a:t>Бе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ОКБ Г.М. Бериева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Ил, МС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ОКБ С.В. Ильюшина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7667715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88224" y="1124744"/>
            <a:ext cx="2242592" cy="72008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Ан-148</a:t>
            </a:r>
            <a:endParaRPr lang="ru-RU" sz="40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096" t="9822" r="1980" b="22204"/>
          <a:stretch/>
        </p:blipFill>
        <p:spPr>
          <a:xfrm>
            <a:off x="251520" y="188640"/>
            <a:ext cx="6147926" cy="2808312"/>
          </a:xfrm>
        </p:spPr>
      </p:pic>
      <p:sp>
        <p:nvSpPr>
          <p:cNvPr id="5" name="TextBox 4"/>
          <p:cNvSpPr txBox="1"/>
          <p:nvPr/>
        </p:nvSpPr>
        <p:spPr>
          <a:xfrm>
            <a:off x="6332259" y="3933056"/>
            <a:ext cx="23762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/>
              <a:t>Sukhoi</a:t>
            </a:r>
            <a:r>
              <a:rPr lang="en-US" sz="3600" dirty="0"/>
              <a:t> </a:t>
            </a:r>
            <a:r>
              <a:rPr lang="en-US" sz="3600" dirty="0" err="1"/>
              <a:t>Superjet</a:t>
            </a:r>
            <a:r>
              <a:rPr lang="en-US" sz="3600" dirty="0"/>
              <a:t> 100 </a:t>
            </a:r>
            <a:endParaRPr lang="ru-RU" sz="36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3827" r="2014" b="21398"/>
          <a:stretch/>
        </p:blipFill>
        <p:spPr>
          <a:xfrm>
            <a:off x="197984" y="3573558"/>
            <a:ext cx="6257831" cy="2668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6010877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2" t="1365" r="42316" b="66736"/>
          <a:stretch/>
        </p:blipFill>
        <p:spPr>
          <a:xfrm>
            <a:off x="3995936" y="4097363"/>
            <a:ext cx="4756298" cy="144591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43192" cy="778098"/>
          </a:xfrm>
        </p:spPr>
        <p:txBody>
          <a:bodyPr/>
          <a:lstStyle/>
          <a:p>
            <a:r>
              <a:rPr lang="ru-RU" dirty="0" smtClean="0"/>
              <a:t>Проект «Фрегат Экоджет»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048" t="7144" r="3209" b="8666"/>
          <a:stretch/>
        </p:blipFill>
        <p:spPr>
          <a:xfrm>
            <a:off x="107504" y="4097363"/>
            <a:ext cx="4012315" cy="2571997"/>
          </a:xfrm>
          <a:prstGeom prst="rect">
            <a:avLst/>
          </a:prstGeom>
        </p:spPr>
      </p:pic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1" t="13879" r="659" b="34810"/>
          <a:stretch/>
        </p:blipFill>
        <p:spPr>
          <a:xfrm>
            <a:off x="467544" y="1052736"/>
            <a:ext cx="7916788" cy="2952328"/>
          </a:xfrm>
        </p:spPr>
      </p:pic>
    </p:spTree>
    <p:extLst>
      <p:ext uri="{BB962C8B-B14F-4D97-AF65-F5344CB8AC3E}">
        <p14:creationId xmlns:p14="http://schemas.microsoft.com/office/powerpoint/2010/main" xmlns="" val="309098095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849</TotalTime>
  <Words>1561</Words>
  <Application>Microsoft Office PowerPoint</Application>
  <PresentationFormat>Экран (4:3)</PresentationFormat>
  <Paragraphs>75</Paragraphs>
  <Slides>11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«История развития отечественной авиапромышленности»</vt:lpstr>
      <vt:lpstr>Цели:</vt:lpstr>
      <vt:lpstr>Первый русский самолет А.Кудашева </vt:lpstr>
      <vt:lpstr>И-16(1933г)</vt:lpstr>
      <vt:lpstr>Ил-2(1939г)</vt:lpstr>
      <vt:lpstr>Ан-22</vt:lpstr>
      <vt:lpstr>Авиастроительные компании России</vt:lpstr>
      <vt:lpstr>Ан-148</vt:lpstr>
      <vt:lpstr>Проект «Фрегат Экоджет»</vt:lpstr>
      <vt:lpstr>Слайд 10</vt:lpstr>
      <vt:lpstr>Список литературы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Реферат на тему: «История развития воздушного транспорта»</dc:title>
  <dc:creator>днс</dc:creator>
  <cp:lastModifiedBy>user</cp:lastModifiedBy>
  <cp:revision>30</cp:revision>
  <dcterms:created xsi:type="dcterms:W3CDTF">2016-11-25T10:17:10Z</dcterms:created>
  <dcterms:modified xsi:type="dcterms:W3CDTF">2016-12-27T01:50:32Z</dcterms:modified>
</cp:coreProperties>
</file>